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2192000" cy="6858000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FA281EC-EA9C-4821-AB9D-B4F76536F1CB}" v="272" dt="2023-02-07T21:08:06.00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59" autoAdjust="0"/>
    <p:restoredTop sz="94660"/>
  </p:normalViewPr>
  <p:slideViewPr>
    <p:cSldViewPr snapToGrid="0">
      <p:cViewPr varScale="1">
        <p:scale>
          <a:sx n="61" d="100"/>
          <a:sy n="61" d="100"/>
        </p:scale>
        <p:origin x="84" y="3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85673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959694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637702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808602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725236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840290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188943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02469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298854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785801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449023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920421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2/7/2023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56074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2/7/2023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536606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2/7/2023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88246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181314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911890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2/7/2023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44819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 dirty="0">
                <a:cs typeface="Calibri Light"/>
              </a:rPr>
              <a:t>Wiadomości z ostatniego tygodnia</a:t>
            </a:r>
            <a:endParaRPr lang="pl-PL" dirty="0"/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>
          <a:xfrm>
            <a:off x="1524000" y="6356255"/>
            <a:ext cx="9144000" cy="165576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l-PL" dirty="0">
                <a:cs typeface="Calibri"/>
              </a:rPr>
              <a:t>Emil Krawiec i Grzegorz Kraszewski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65031716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08F94D66-27EC-4CB8-8226-D7F41C1618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3" name="Freeform 6">
              <a:extLst>
                <a:ext uri="{FF2B5EF4-FFF2-40B4-BE49-F238E27FC236}">
                  <a16:creationId xmlns:a16="http://schemas.microsoft.com/office/drawing/2014/main" id="{1A53964C-7D93-4C48-A4A6-C4C2C393C5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4" name="Freeform 7">
              <a:extLst>
                <a:ext uri="{FF2B5EF4-FFF2-40B4-BE49-F238E27FC236}">
                  <a16:creationId xmlns:a16="http://schemas.microsoft.com/office/drawing/2014/main" id="{9C944EEC-539E-4389-8785-58E65D04E8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5" name="Freeform 9">
              <a:extLst>
                <a:ext uri="{FF2B5EF4-FFF2-40B4-BE49-F238E27FC236}">
                  <a16:creationId xmlns:a16="http://schemas.microsoft.com/office/drawing/2014/main" id="{7836EB7E-895C-4D68-B92E-312B371CBD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6" name="Freeform 10">
              <a:extLst>
                <a:ext uri="{FF2B5EF4-FFF2-40B4-BE49-F238E27FC236}">
                  <a16:creationId xmlns:a16="http://schemas.microsoft.com/office/drawing/2014/main" id="{0F29242B-8CE7-4636-B326-4BEE42EB6D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7" name="Freeform 11">
              <a:extLst>
                <a:ext uri="{FF2B5EF4-FFF2-40B4-BE49-F238E27FC236}">
                  <a16:creationId xmlns:a16="http://schemas.microsoft.com/office/drawing/2014/main" id="{4D0B8E9A-7727-4AD9-974E-8815F0B20E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8" name="Freeform 12">
              <a:extLst>
                <a:ext uri="{FF2B5EF4-FFF2-40B4-BE49-F238E27FC236}">
                  <a16:creationId xmlns:a16="http://schemas.microsoft.com/office/drawing/2014/main" id="{1CD6C65C-71BE-4549-926A-1C1135FD06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F64080D6-34DE-4277-97CC-2FB381284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Obraz 4" descr="Obraz zawierający pojazd wojskowy, drzewo, zewnętrzne, transport&#10;&#10;Opis wygenerowany automatycznie">
            <a:extLst>
              <a:ext uri="{FF2B5EF4-FFF2-40B4-BE49-F238E27FC236}">
                <a16:creationId xmlns:a16="http://schemas.microsoft.com/office/drawing/2014/main" id="{47E30FBA-AC35-6982-BD4E-F425381FFCF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3117" b="1292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08C69A28-11C3-6D5F-21EE-0C8C830EDA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8401" y="1380068"/>
            <a:ext cx="8574622" cy="261619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6000"/>
              <a:t>Eksport czołgów Leopard 1A5 z Niemiec do Ukrainy</a:t>
            </a:r>
          </a:p>
        </p:txBody>
      </p:sp>
    </p:spTree>
    <p:extLst>
      <p:ext uri="{BB962C8B-B14F-4D97-AF65-F5344CB8AC3E}">
        <p14:creationId xmlns:p14="http://schemas.microsoft.com/office/powerpoint/2010/main" val="22840475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08F94D66-27EC-4CB8-8226-D7F41C1618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1A53964C-7D93-4C48-A4A6-C4C2C393C5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9C944EEC-539E-4389-8785-58E65D04E8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2" name="Freeform 9">
              <a:extLst>
                <a:ext uri="{FF2B5EF4-FFF2-40B4-BE49-F238E27FC236}">
                  <a16:creationId xmlns:a16="http://schemas.microsoft.com/office/drawing/2014/main" id="{7836EB7E-895C-4D68-B92E-312B371CBD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3" name="Freeform 10">
              <a:extLst>
                <a:ext uri="{FF2B5EF4-FFF2-40B4-BE49-F238E27FC236}">
                  <a16:creationId xmlns:a16="http://schemas.microsoft.com/office/drawing/2014/main" id="{0F29242B-8CE7-4636-B326-4BEE42EB6D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4" name="Freeform 11">
              <a:extLst>
                <a:ext uri="{FF2B5EF4-FFF2-40B4-BE49-F238E27FC236}">
                  <a16:creationId xmlns:a16="http://schemas.microsoft.com/office/drawing/2014/main" id="{4D0B8E9A-7727-4AD9-974E-8815F0B20E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5" name="Freeform 12">
              <a:extLst>
                <a:ext uri="{FF2B5EF4-FFF2-40B4-BE49-F238E27FC236}">
                  <a16:creationId xmlns:a16="http://schemas.microsoft.com/office/drawing/2014/main" id="{1CD6C65C-71BE-4549-926A-1C1135FD06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5EF08599-3FED-4288-A20D-E7BCAC3B8E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Obraz 4" descr="Obraz zawierający niebo, zewnętrzne, zielony, asfalt&#10;&#10;Opis wygenerowany automatycznie">
            <a:extLst>
              <a:ext uri="{FF2B5EF4-FFF2-40B4-BE49-F238E27FC236}">
                <a16:creationId xmlns:a16="http://schemas.microsoft.com/office/drawing/2014/main" id="{D75D5882-9C09-6DA2-BE3C-DCEB909056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512" r="909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9" name="Freeform 13">
            <a:extLst>
              <a:ext uri="{FF2B5EF4-FFF2-40B4-BE49-F238E27FC236}">
                <a16:creationId xmlns:a16="http://schemas.microsoft.com/office/drawing/2014/main" id="{C884A6B2-90E9-4BDB-8503-71AC02D395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6933" y="-16933"/>
            <a:ext cx="7340600" cy="6883400"/>
          </a:xfrm>
          <a:custGeom>
            <a:avLst/>
            <a:gdLst>
              <a:gd name="connsiteX0" fmla="*/ 5427133 w 7340600"/>
              <a:gd name="connsiteY0" fmla="*/ 8466 h 6883400"/>
              <a:gd name="connsiteX1" fmla="*/ 4783666 w 7340600"/>
              <a:gd name="connsiteY1" fmla="*/ 2573866 h 6883400"/>
              <a:gd name="connsiteX2" fmla="*/ 7340600 w 7340600"/>
              <a:gd name="connsiteY2" fmla="*/ 6874933 h 6883400"/>
              <a:gd name="connsiteX3" fmla="*/ 0 w 7340600"/>
              <a:gd name="connsiteY3" fmla="*/ 6883400 h 6883400"/>
              <a:gd name="connsiteX4" fmla="*/ 8466 w 7340600"/>
              <a:gd name="connsiteY4" fmla="*/ 0 h 6883400"/>
              <a:gd name="connsiteX5" fmla="*/ 5427133 w 7340600"/>
              <a:gd name="connsiteY5" fmla="*/ 8466 h 688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340600" h="6883400">
                <a:moveTo>
                  <a:pt x="5427133" y="8466"/>
                </a:moveTo>
                <a:lnTo>
                  <a:pt x="4783666" y="2573866"/>
                </a:lnTo>
                <a:lnTo>
                  <a:pt x="7340600" y="6874933"/>
                </a:lnTo>
                <a:lnTo>
                  <a:pt x="0" y="6883400"/>
                </a:lnTo>
                <a:lnTo>
                  <a:pt x="8466" y="0"/>
                </a:lnTo>
                <a:lnTo>
                  <a:pt x="5427133" y="8466"/>
                </a:lnTo>
                <a:close/>
              </a:path>
            </a:pathLst>
          </a:custGeom>
          <a:solidFill>
            <a:schemeClr val="tx1">
              <a:lumMod val="95000"/>
              <a:lumOff val="5000"/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EDFA63F5-343F-640C-3508-F53EB3F79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634067"/>
            <a:ext cx="4080932" cy="331046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4600">
                <a:solidFill>
                  <a:schemeClr val="bg1"/>
                </a:solidFill>
              </a:rPr>
              <a:t>"WSJ": Chiny mają więcej wyrzutni rakiet dalekiego zasięgu niż USA</a:t>
            </a:r>
          </a:p>
          <a:p>
            <a:pPr algn="l">
              <a:lnSpc>
                <a:spcPct val="90000"/>
              </a:lnSpc>
            </a:pPr>
            <a:endParaRPr lang="en-US" sz="4600">
              <a:solidFill>
                <a:schemeClr val="bg1"/>
              </a:solidFill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9046BC8-D404-4E7D-9202-A07F3FDD3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864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4C202215-4C35-450D-9F60-671C8F8DEB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F1A5BA8A-AEB4-4BCB-B86C-3F6A8E229C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>
              <a:extLst>
                <a:ext uri="{FF2B5EF4-FFF2-40B4-BE49-F238E27FC236}">
                  <a16:creationId xmlns:a16="http://schemas.microsoft.com/office/drawing/2014/main" id="{28AC2443-05F0-41CD-8D4A-63DE144F8B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>
              <a:extLst>
                <a:ext uri="{FF2B5EF4-FFF2-40B4-BE49-F238E27FC236}">
                  <a16:creationId xmlns:a16="http://schemas.microsoft.com/office/drawing/2014/main" id="{33E32F17-ED99-4969-B4D6-10A987D736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>
              <a:extLst>
                <a:ext uri="{FF2B5EF4-FFF2-40B4-BE49-F238E27FC236}">
                  <a16:creationId xmlns:a16="http://schemas.microsoft.com/office/drawing/2014/main" id="{5599A813-8424-4E53-95CA-85BF5470D6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>
              <a:extLst>
                <a:ext uri="{FF2B5EF4-FFF2-40B4-BE49-F238E27FC236}">
                  <a16:creationId xmlns:a16="http://schemas.microsoft.com/office/drawing/2014/main" id="{52431A4F-4662-480B-8AD3-394EACD7E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</p:spTree>
    <p:extLst>
      <p:ext uri="{BB962C8B-B14F-4D97-AF65-F5344CB8AC3E}">
        <p14:creationId xmlns:p14="http://schemas.microsoft.com/office/powerpoint/2010/main" val="340872177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08F94D66-27EC-4CB8-8226-D7F41C1618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1A53964C-7D93-4C48-A4A6-C4C2C393C5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9C944EEC-539E-4389-8785-58E65D04E8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2" name="Freeform 9">
              <a:extLst>
                <a:ext uri="{FF2B5EF4-FFF2-40B4-BE49-F238E27FC236}">
                  <a16:creationId xmlns:a16="http://schemas.microsoft.com/office/drawing/2014/main" id="{7836EB7E-895C-4D68-B92E-312B371CBD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3" name="Freeform 10">
              <a:extLst>
                <a:ext uri="{FF2B5EF4-FFF2-40B4-BE49-F238E27FC236}">
                  <a16:creationId xmlns:a16="http://schemas.microsoft.com/office/drawing/2014/main" id="{0F29242B-8CE7-4636-B326-4BEE42EB6D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4" name="Freeform 11">
              <a:extLst>
                <a:ext uri="{FF2B5EF4-FFF2-40B4-BE49-F238E27FC236}">
                  <a16:creationId xmlns:a16="http://schemas.microsoft.com/office/drawing/2014/main" id="{4D0B8E9A-7727-4AD9-974E-8815F0B20E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5" name="Freeform 12">
              <a:extLst>
                <a:ext uri="{FF2B5EF4-FFF2-40B4-BE49-F238E27FC236}">
                  <a16:creationId xmlns:a16="http://schemas.microsoft.com/office/drawing/2014/main" id="{1CD6C65C-71BE-4549-926A-1C1135FD06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ytuł 1">
            <a:extLst>
              <a:ext uri="{FF2B5EF4-FFF2-40B4-BE49-F238E27FC236}">
                <a16:creationId xmlns:a16="http://schemas.microsoft.com/office/drawing/2014/main" id="{604F8661-AD8B-190E-D7E7-54D8852A13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9399" y="4625788"/>
            <a:ext cx="7413623" cy="83521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400"/>
              <a:t>Trzęsienie w Turcji</a:t>
            </a:r>
          </a:p>
        </p:txBody>
      </p:sp>
      <p:pic>
        <p:nvPicPr>
          <p:cNvPr id="4" name="Obraz 4" descr="Obraz zawierający wewnątrz, sterta, bałagan&#10;&#10;Opis wygenerowany automatycznie">
            <a:extLst>
              <a:ext uri="{FF2B5EF4-FFF2-40B4-BE49-F238E27FC236}">
                <a16:creationId xmlns:a16="http://schemas.microsoft.com/office/drawing/2014/main" id="{69F18906-E4A0-EB87-B540-BDB9816237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475" r="1" b="1"/>
          <a:stretch/>
        </p:blipFill>
        <p:spPr>
          <a:xfrm>
            <a:off x="3967843" y="608014"/>
            <a:ext cx="7487555" cy="3728438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326211851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8F94D66-27EC-4CB8-8226-D7F41C1618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1A53964C-7D93-4C48-A4A6-C4C2C393C5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9C944EEC-539E-4389-8785-58E65D04E8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1" name="Freeform 9">
              <a:extLst>
                <a:ext uri="{FF2B5EF4-FFF2-40B4-BE49-F238E27FC236}">
                  <a16:creationId xmlns:a16="http://schemas.microsoft.com/office/drawing/2014/main" id="{7836EB7E-895C-4D68-B92E-312B371CBD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2" name="Freeform 10">
              <a:extLst>
                <a:ext uri="{FF2B5EF4-FFF2-40B4-BE49-F238E27FC236}">
                  <a16:creationId xmlns:a16="http://schemas.microsoft.com/office/drawing/2014/main" id="{0F29242B-8CE7-4636-B326-4BEE42EB6D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3" name="Freeform 11">
              <a:extLst>
                <a:ext uri="{FF2B5EF4-FFF2-40B4-BE49-F238E27FC236}">
                  <a16:creationId xmlns:a16="http://schemas.microsoft.com/office/drawing/2014/main" id="{4D0B8E9A-7727-4AD9-974E-8815F0B20E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4" name="Freeform 12">
              <a:extLst>
                <a:ext uri="{FF2B5EF4-FFF2-40B4-BE49-F238E27FC236}">
                  <a16:creationId xmlns:a16="http://schemas.microsoft.com/office/drawing/2014/main" id="{1CD6C65C-71BE-4549-926A-1C1135FD06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ytuł 1">
            <a:extLst>
              <a:ext uri="{FF2B5EF4-FFF2-40B4-BE49-F238E27FC236}">
                <a16:creationId xmlns:a16="http://schemas.microsoft.com/office/drawing/2014/main" id="{609AB728-ACF3-86A7-88C2-92782DBC1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3785" y="1380068"/>
            <a:ext cx="5428432" cy="261619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>
              <a:lnSpc>
                <a:spcPct val="90000"/>
              </a:lnSpc>
            </a:pPr>
            <a:r>
              <a:rPr lang="en-US" sz="4200"/>
              <a:t>Paryż nie chce Rosji na igrzyskach. "Nie do pomyślenia, aby maszerowali"</a:t>
            </a:r>
          </a:p>
        </p:txBody>
      </p:sp>
      <p:pic>
        <p:nvPicPr>
          <p:cNvPr id="4" name="Picture 3" descr="Stare budynki budynków">
            <a:extLst>
              <a:ext uri="{FF2B5EF4-FFF2-40B4-BE49-F238E27FC236}">
                <a16:creationId xmlns:a16="http://schemas.microsoft.com/office/drawing/2014/main" id="{0E9ACB77-1DD1-1921-1265-1C817F2B33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572" r="22930" b="-3"/>
          <a:stretch/>
        </p:blipFill>
        <p:spPr>
          <a:xfrm>
            <a:off x="8127998" y="10"/>
            <a:ext cx="4064001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70789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08F94D66-27EC-4CB8-8226-D7F41C1618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1A53964C-7D93-4C48-A4A6-C4C2C393C5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9C944EEC-539E-4389-8785-58E65D04E8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2" name="Freeform 9">
              <a:extLst>
                <a:ext uri="{FF2B5EF4-FFF2-40B4-BE49-F238E27FC236}">
                  <a16:creationId xmlns:a16="http://schemas.microsoft.com/office/drawing/2014/main" id="{7836EB7E-895C-4D68-B92E-312B371CBD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3" name="Freeform 10">
              <a:extLst>
                <a:ext uri="{FF2B5EF4-FFF2-40B4-BE49-F238E27FC236}">
                  <a16:creationId xmlns:a16="http://schemas.microsoft.com/office/drawing/2014/main" id="{0F29242B-8CE7-4636-B326-4BEE42EB6D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4" name="Freeform 11">
              <a:extLst>
                <a:ext uri="{FF2B5EF4-FFF2-40B4-BE49-F238E27FC236}">
                  <a16:creationId xmlns:a16="http://schemas.microsoft.com/office/drawing/2014/main" id="{4D0B8E9A-7727-4AD9-974E-8815F0B20E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5" name="Freeform 12">
              <a:extLst>
                <a:ext uri="{FF2B5EF4-FFF2-40B4-BE49-F238E27FC236}">
                  <a16:creationId xmlns:a16="http://schemas.microsoft.com/office/drawing/2014/main" id="{1CD6C65C-71BE-4549-926A-1C1135FD06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ytuł 1">
            <a:extLst>
              <a:ext uri="{FF2B5EF4-FFF2-40B4-BE49-F238E27FC236}">
                <a16:creationId xmlns:a16="http://schemas.microsoft.com/office/drawing/2014/main" id="{FE183CCE-4D9B-1355-AE70-E92E5F9E3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3785" y="1380068"/>
            <a:ext cx="5428432" cy="261619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>
              <a:lnSpc>
                <a:spcPct val="90000"/>
              </a:lnSpc>
            </a:pPr>
            <a:r>
              <a:rPr lang="en-US" sz="3800"/>
              <a:t>ISW: Rosja zdołała obejść sankcje, dzięki Iranowi nabyła elementy do dronów bojowych.</a:t>
            </a:r>
          </a:p>
          <a:p>
            <a:pPr algn="r">
              <a:lnSpc>
                <a:spcPct val="90000"/>
              </a:lnSpc>
            </a:pPr>
            <a:endParaRPr lang="en-US" sz="3800"/>
          </a:p>
        </p:txBody>
      </p:sp>
      <p:pic>
        <p:nvPicPr>
          <p:cNvPr id="4" name="Obraz 4" descr="Obraz zawierający niebo, zewnętrzne, latanie, transport&#10;&#10;Opis wygenerowany automatycznie">
            <a:extLst>
              <a:ext uri="{FF2B5EF4-FFF2-40B4-BE49-F238E27FC236}">
                <a16:creationId xmlns:a16="http://schemas.microsoft.com/office/drawing/2014/main" id="{D28BB0E3-B6F4-8AEB-5E77-EEE9CA0487A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161" r="27432"/>
          <a:stretch/>
        </p:blipFill>
        <p:spPr>
          <a:xfrm>
            <a:off x="8127998" y="10"/>
            <a:ext cx="4064001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09588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8F94D66-27EC-4CB8-8226-D7F41C1618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1A53964C-7D93-4C48-A4A6-C4C2C393C5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9C944EEC-539E-4389-8785-58E65D04E8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1" name="Freeform 9">
              <a:extLst>
                <a:ext uri="{FF2B5EF4-FFF2-40B4-BE49-F238E27FC236}">
                  <a16:creationId xmlns:a16="http://schemas.microsoft.com/office/drawing/2014/main" id="{7836EB7E-895C-4D68-B92E-312B371CBD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2" name="Freeform 10">
              <a:extLst>
                <a:ext uri="{FF2B5EF4-FFF2-40B4-BE49-F238E27FC236}">
                  <a16:creationId xmlns:a16="http://schemas.microsoft.com/office/drawing/2014/main" id="{0F29242B-8CE7-4636-B326-4BEE42EB6D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3" name="Freeform 11">
              <a:extLst>
                <a:ext uri="{FF2B5EF4-FFF2-40B4-BE49-F238E27FC236}">
                  <a16:creationId xmlns:a16="http://schemas.microsoft.com/office/drawing/2014/main" id="{4D0B8E9A-7727-4AD9-974E-8815F0B20E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4" name="Freeform 12">
              <a:extLst>
                <a:ext uri="{FF2B5EF4-FFF2-40B4-BE49-F238E27FC236}">
                  <a16:creationId xmlns:a16="http://schemas.microsoft.com/office/drawing/2014/main" id="{1CD6C65C-71BE-4549-926A-1C1135FD06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pic>
        <p:nvPicPr>
          <p:cNvPr id="4" name="Picture 3" descr="Deseń fali na pustynnej wydmie piaskowej">
            <a:extLst>
              <a:ext uri="{FF2B5EF4-FFF2-40B4-BE49-F238E27FC236}">
                <a16:creationId xmlns:a16="http://schemas.microsoft.com/office/drawing/2014/main" id="{96640B90-8432-F5E3-73FF-30EB1E8AA00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9026" r="-2" b="657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6340947D-A344-DEAB-9E44-788E7B0C27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8401" y="1380068"/>
            <a:ext cx="8574622" cy="261619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>
              <a:lnSpc>
                <a:spcPct val="90000"/>
              </a:lnSpc>
            </a:pPr>
            <a:r>
              <a:rPr lang="en-US" sz="6000"/>
              <a:t>Zaskakująca decyzja Arabii Saudyjskiej. Mocna reakcja na giełdach</a:t>
            </a:r>
          </a:p>
          <a:p>
            <a:pPr algn="r">
              <a:lnSpc>
                <a:spcPct val="90000"/>
              </a:lnSpc>
            </a:pPr>
            <a:endParaRPr lang="en-US" sz="600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A3EF779-83DD-4EB0-9F4C-7304381A2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17" name="Freeform 6">
              <a:extLst>
                <a:ext uri="{FF2B5EF4-FFF2-40B4-BE49-F238E27FC236}">
                  <a16:creationId xmlns:a16="http://schemas.microsoft.com/office/drawing/2014/main" id="{772C8C0C-10E0-4305-95B6-F0A11F0AD0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rgbClr val="30ACEC"/>
            </a:solidFill>
            <a:ln>
              <a:noFill/>
            </a:ln>
          </p:spPr>
        </p:sp>
        <p:sp>
          <p:nvSpPr>
            <p:cNvPr id="18" name="Freeform 7">
              <a:extLst>
                <a:ext uri="{FF2B5EF4-FFF2-40B4-BE49-F238E27FC236}">
                  <a16:creationId xmlns:a16="http://schemas.microsoft.com/office/drawing/2014/main" id="{ED6F480D-2F2A-4E97-B196-39B35C4BF8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ysClr val="windowText" lastClr="000000">
                <a:lumMod val="65000"/>
                <a:lumOff val="35000"/>
              </a:sysClr>
            </a:solidFill>
            <a:ln>
              <a:noFill/>
            </a:ln>
          </p:spPr>
        </p:sp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65ACA5CB-4926-4AA1-8B0D-0A8C294D3A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ysClr val="windowText" lastClr="000000">
                <a:lumMod val="85000"/>
                <a:lumOff val="15000"/>
              </a:sysClr>
            </a:solidFill>
            <a:ln>
              <a:noFill/>
            </a:ln>
          </p:spPr>
        </p:sp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1FC1EC6E-AED1-4539-B157-0522649916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rgbClr val="30ACEC">
                <a:lumMod val="50000"/>
              </a:srgbClr>
            </a:solidFill>
            <a:ln>
              <a:noFill/>
            </a:ln>
          </p:spPr>
        </p:sp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F5C22045-92BD-4CA1-A655-5ADD002833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0ACEC">
                <a:lumMod val="75000"/>
              </a:srgbClr>
            </a:solidFill>
            <a:ln>
              <a:noFill/>
            </a:ln>
          </p:spPr>
        </p:sp>
        <p:sp>
          <p:nvSpPr>
            <p:cNvPr id="22" name="Freeform 12">
              <a:extLst>
                <a:ext uri="{FF2B5EF4-FFF2-40B4-BE49-F238E27FC236}">
                  <a16:creationId xmlns:a16="http://schemas.microsoft.com/office/drawing/2014/main" id="{F130A56D-449A-4985-94CD-B749D51FF8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ysClr val="windowText" lastClr="000000">
                <a:lumMod val="75000"/>
                <a:lumOff val="25000"/>
              </a:sysClr>
            </a:solidFill>
            <a:ln>
              <a:noFill/>
            </a:ln>
          </p:spPr>
        </p:sp>
      </p:grpSp>
    </p:spTree>
    <p:extLst>
      <p:ext uri="{BB962C8B-B14F-4D97-AF65-F5344CB8AC3E}">
        <p14:creationId xmlns:p14="http://schemas.microsoft.com/office/powerpoint/2010/main" val="40394566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E9D059B6-ADD8-488A-B346-63289E90D1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F69B42B4-BC82-4495-A6F9-A28167B56A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>
              <a:extLst>
                <a:ext uri="{FF2B5EF4-FFF2-40B4-BE49-F238E27FC236}">
                  <a16:creationId xmlns:a16="http://schemas.microsoft.com/office/drawing/2014/main" id="{83CC168C-2AD4-4FFB-9F25-420ED6514C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6C9F369A-6158-4AE8-BA04-138A9DFFAE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FC7B1DF4-AD98-42A8-820F-667A3DCC40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61C58B74-3656-4FD5-AC47-EE3A59EBB8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8B349A01-D803-4A18-B608-47BFCED43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E5A92FE9-DB05-4D0D-AF5A-BE8664B9FF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3D9B26A-5143-49A7-BA98-D871D5BD71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6526211" y="1"/>
            <a:ext cx="5014912" cy="6857999"/>
            <a:chOff x="2928938" y="-4763"/>
            <a:chExt cx="5014912" cy="6862763"/>
          </a:xfrm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68B85E55-A2A1-4682-B891-F201358A92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45EF6EDB-9B5D-49E9-96FA-1AE08BF95E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38338226-D6E2-4EEE-B271-DB4BD096DB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4878FB48-17B3-4A11-8025-DE0945CD4E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4150A21C-DD6D-4D3C-9E95-7A3CA263BE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7505BF04-104D-4180-A284-42FCD6B04D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Tytuł 1">
            <a:extLst>
              <a:ext uri="{FF2B5EF4-FFF2-40B4-BE49-F238E27FC236}">
                <a16:creationId xmlns:a16="http://schemas.microsoft.com/office/drawing/2014/main" id="{EEE83465-7787-79BB-2BD8-723452CE7F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8190" y="924232"/>
            <a:ext cx="8174971" cy="328586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6200"/>
              <a:t>Załamanie na tureckiej giełdzie</a:t>
            </a:r>
          </a:p>
          <a:p>
            <a:pPr algn="l"/>
            <a:endParaRPr lang="en-US" sz="6200"/>
          </a:p>
        </p:txBody>
      </p:sp>
    </p:spTree>
    <p:extLst>
      <p:ext uri="{BB962C8B-B14F-4D97-AF65-F5344CB8AC3E}">
        <p14:creationId xmlns:p14="http://schemas.microsoft.com/office/powerpoint/2010/main" val="1511429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08F94D66-27EC-4CB8-8226-D7F41C1618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1A53964C-7D93-4C48-A4A6-C4C2C393C5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9C944EEC-539E-4389-8785-58E65D04E8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2" name="Freeform 9">
              <a:extLst>
                <a:ext uri="{FF2B5EF4-FFF2-40B4-BE49-F238E27FC236}">
                  <a16:creationId xmlns:a16="http://schemas.microsoft.com/office/drawing/2014/main" id="{7836EB7E-895C-4D68-B92E-312B371CBD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3" name="Freeform 10">
              <a:extLst>
                <a:ext uri="{FF2B5EF4-FFF2-40B4-BE49-F238E27FC236}">
                  <a16:creationId xmlns:a16="http://schemas.microsoft.com/office/drawing/2014/main" id="{0F29242B-8CE7-4636-B326-4BEE42EB6D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4" name="Freeform 11">
              <a:extLst>
                <a:ext uri="{FF2B5EF4-FFF2-40B4-BE49-F238E27FC236}">
                  <a16:creationId xmlns:a16="http://schemas.microsoft.com/office/drawing/2014/main" id="{4D0B8E9A-7727-4AD9-974E-8815F0B20E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5" name="Freeform 12">
              <a:extLst>
                <a:ext uri="{FF2B5EF4-FFF2-40B4-BE49-F238E27FC236}">
                  <a16:creationId xmlns:a16="http://schemas.microsoft.com/office/drawing/2014/main" id="{1CD6C65C-71BE-4549-926A-1C1135FD06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ytuł 1">
            <a:extLst>
              <a:ext uri="{FF2B5EF4-FFF2-40B4-BE49-F238E27FC236}">
                <a16:creationId xmlns:a16="http://schemas.microsoft.com/office/drawing/2014/main" id="{5C084AE8-3C4F-DD6D-3A16-FD6FE3956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3785" y="1380068"/>
            <a:ext cx="4978303" cy="261619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>
              <a:lnSpc>
                <a:spcPct val="90000"/>
              </a:lnSpc>
            </a:pPr>
            <a:r>
              <a:rPr lang="en-US" sz="3300"/>
              <a:t>13-letnia cheerleaderka zginęła od 114 ciosów nożem. Do zabójstwa przyznał się jej kolega z klasy</a:t>
            </a:r>
          </a:p>
          <a:p>
            <a:pPr algn="r">
              <a:lnSpc>
                <a:spcPct val="90000"/>
              </a:lnSpc>
            </a:pPr>
            <a:endParaRPr lang="en-US" sz="3300"/>
          </a:p>
        </p:txBody>
      </p:sp>
      <p:sp>
        <p:nvSpPr>
          <p:cNvPr id="17" name="Rounded Rectangle 4">
            <a:extLst>
              <a:ext uri="{FF2B5EF4-FFF2-40B4-BE49-F238E27FC236}">
                <a16:creationId xmlns:a16="http://schemas.microsoft.com/office/drawing/2014/main" id="{95DB57EE-F280-4C39-98FB-CD03D3A20A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2944" y="648931"/>
            <a:ext cx="3982086" cy="5231964"/>
          </a:xfrm>
          <a:prstGeom prst="roundRect">
            <a:avLst>
              <a:gd name="adj" fmla="val 4834"/>
            </a:avLst>
          </a:prstGeom>
          <a:solidFill>
            <a:schemeClr val="bg1"/>
          </a:solidFill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Obraz 4" descr="Obraz zawierający osoba, kobieta, wewnątrz&#10;&#10;Opis wygenerowany automatycznie">
            <a:extLst>
              <a:ext uri="{FF2B5EF4-FFF2-40B4-BE49-F238E27FC236}">
                <a16:creationId xmlns:a16="http://schemas.microsoft.com/office/drawing/2014/main" id="{0C501DB9-F815-658F-DD2C-651AE1E2CC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" b="5087"/>
          <a:stretch/>
        </p:blipFill>
        <p:spPr>
          <a:xfrm>
            <a:off x="7873801" y="1011765"/>
            <a:ext cx="3341190" cy="4546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38687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C616B3DC-C165-433D-9187-62DCC0E317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97E1BF84-9824-4B0E-98DF-F0F7181DD0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A85FA340-7392-4303-9707-A12F45A46F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2" name="Freeform 9">
              <a:extLst>
                <a:ext uri="{FF2B5EF4-FFF2-40B4-BE49-F238E27FC236}">
                  <a16:creationId xmlns:a16="http://schemas.microsoft.com/office/drawing/2014/main" id="{758A9051-2BD9-4868-8B84-344752FA2F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3" name="Freeform 10">
              <a:extLst>
                <a:ext uri="{FF2B5EF4-FFF2-40B4-BE49-F238E27FC236}">
                  <a16:creationId xmlns:a16="http://schemas.microsoft.com/office/drawing/2014/main" id="{58264C49-3539-4CBD-8F11-1106C8B878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4" name="Freeform 11">
              <a:extLst>
                <a:ext uri="{FF2B5EF4-FFF2-40B4-BE49-F238E27FC236}">
                  <a16:creationId xmlns:a16="http://schemas.microsoft.com/office/drawing/2014/main" id="{DE862133-5C7E-4B32-9786-0B33BC51A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6" name="Freeform 12">
              <a:extLst>
                <a:ext uri="{FF2B5EF4-FFF2-40B4-BE49-F238E27FC236}">
                  <a16:creationId xmlns:a16="http://schemas.microsoft.com/office/drawing/2014/main" id="{90925F6C-DF03-4707-9176-6049F049B5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 useBgFill="1">
        <p:nvSpPr>
          <p:cNvPr id="8" name="Rectangle 16">
            <a:extLst>
              <a:ext uri="{FF2B5EF4-FFF2-40B4-BE49-F238E27FC236}">
                <a16:creationId xmlns:a16="http://schemas.microsoft.com/office/drawing/2014/main" id="{6C686317-9C96-4A02-88CE-7319FF5905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6423724-3731-32B6-648E-2410F01BF0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0632" y="648930"/>
            <a:ext cx="4922391" cy="33473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6000" dirty="0"/>
              <a:t>"Bestia" </a:t>
            </a:r>
            <a:r>
              <a:rPr lang="en-US" sz="6000" dirty="0" err="1"/>
              <a:t>wpadł</a:t>
            </a:r>
            <a:r>
              <a:rPr lang="en-US" sz="6000" dirty="0"/>
              <a:t> </a:t>
            </a:r>
            <a:r>
              <a:rPr lang="en-US" sz="6000" dirty="0" err="1"/>
              <a:t>na</a:t>
            </a:r>
            <a:r>
              <a:rPr lang="en-US" sz="6000" dirty="0"/>
              <a:t> </a:t>
            </a:r>
            <a:r>
              <a:rPr lang="en-US" sz="6000" dirty="0" err="1"/>
              <a:t>lotnisku</a:t>
            </a:r>
            <a:r>
              <a:rPr lang="en-US" sz="6000" dirty="0"/>
              <a:t> w </a:t>
            </a:r>
            <a:r>
              <a:rPr lang="en-US" sz="6000" dirty="0" err="1"/>
              <a:t>Balicach</a:t>
            </a:r>
          </a:p>
          <a:p>
            <a:pPr algn="r"/>
            <a:endParaRPr lang="en-US" sz="6000"/>
          </a:p>
        </p:txBody>
      </p:sp>
      <p:grpSp>
        <p:nvGrpSpPr>
          <p:cNvPr id="16" name="Group 18">
            <a:extLst>
              <a:ext uri="{FF2B5EF4-FFF2-40B4-BE49-F238E27FC236}">
                <a16:creationId xmlns:a16="http://schemas.microsoft.com/office/drawing/2014/main" id="{E0E25B5C-98A3-47D8-A4D7-10C2E17589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86714" y="-4763"/>
            <a:ext cx="5014912" cy="6862763"/>
            <a:chOff x="2928938" y="-4763"/>
            <a:chExt cx="5014912" cy="6862763"/>
          </a:xfrm>
        </p:grpSpPr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FECB3374-15F5-40C2-95B4-0FCF10849F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8" name="Freeform 7">
              <a:extLst>
                <a:ext uri="{FF2B5EF4-FFF2-40B4-BE49-F238E27FC236}">
                  <a16:creationId xmlns:a16="http://schemas.microsoft.com/office/drawing/2014/main" id="{E762314F-F556-4403-BAA1-AF8A3BED3E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2" name="Freeform 25">
              <a:extLst>
                <a:ext uri="{FF2B5EF4-FFF2-40B4-BE49-F238E27FC236}">
                  <a16:creationId xmlns:a16="http://schemas.microsoft.com/office/drawing/2014/main" id="{02EDEF56-2F86-4867-986A-5AFB8EC078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8" name="Freeform 26">
              <a:extLst>
                <a:ext uri="{FF2B5EF4-FFF2-40B4-BE49-F238E27FC236}">
                  <a16:creationId xmlns:a16="http://schemas.microsoft.com/office/drawing/2014/main" id="{51BE63E6-C24A-43FA-93F5-475F550ABE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4" name="Freeform 27">
              <a:extLst>
                <a:ext uri="{FF2B5EF4-FFF2-40B4-BE49-F238E27FC236}">
                  <a16:creationId xmlns:a16="http://schemas.microsoft.com/office/drawing/2014/main" id="{9639DAAA-46FE-401C-BB78-B7A9AF33C0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D5EFBD2C-94D5-43D0-B2FE-E390BD3F34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30" name="Rounded Rectangle 16">
            <a:extLst>
              <a:ext uri="{FF2B5EF4-FFF2-40B4-BE49-F238E27FC236}">
                <a16:creationId xmlns:a16="http://schemas.microsoft.com/office/drawing/2014/main" id="{EB9A9756-A5DB-460E-A867-A2AE77834D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6693" y="648931"/>
            <a:ext cx="5419641" cy="5231964"/>
          </a:xfrm>
          <a:prstGeom prst="roundRect">
            <a:avLst>
              <a:gd name="adj" fmla="val 4834"/>
            </a:avLst>
          </a:prstGeom>
          <a:solidFill>
            <a:schemeClr val="bg1"/>
          </a:solidFill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Obraz 4" descr="Obraz zawierający osoba, ściana, mężczyzna, noszenie&#10;&#10;Opis wygenerowany automatycznie">
            <a:extLst>
              <a:ext uri="{FF2B5EF4-FFF2-40B4-BE49-F238E27FC236}">
                <a16:creationId xmlns:a16="http://schemas.microsoft.com/office/drawing/2014/main" id="{B1616E9C-007C-9FF2-5BEA-E81783B615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9340" y="1011765"/>
            <a:ext cx="4330741" cy="4546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04253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oup 26">
            <a:extLst>
              <a:ext uri="{FF2B5EF4-FFF2-40B4-BE49-F238E27FC236}">
                <a16:creationId xmlns:a16="http://schemas.microsoft.com/office/drawing/2014/main" id="{7CD2F605-77BD-4D9C-BC95-97EB75D69D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8" name="Freeform 6">
              <a:extLst>
                <a:ext uri="{FF2B5EF4-FFF2-40B4-BE49-F238E27FC236}">
                  <a16:creationId xmlns:a16="http://schemas.microsoft.com/office/drawing/2014/main" id="{40259AB5-8B5C-4CD4-AE10-7A177BB738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9" name="Freeform 7">
              <a:extLst>
                <a:ext uri="{FF2B5EF4-FFF2-40B4-BE49-F238E27FC236}">
                  <a16:creationId xmlns:a16="http://schemas.microsoft.com/office/drawing/2014/main" id="{DB110D97-363A-40D5-98E8-D367DFCFB2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30" name="Freeform 9">
              <a:extLst>
                <a:ext uri="{FF2B5EF4-FFF2-40B4-BE49-F238E27FC236}">
                  <a16:creationId xmlns:a16="http://schemas.microsoft.com/office/drawing/2014/main" id="{30DC9DB4-96D0-47E9-A6E5-1590DED848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31" name="Freeform 10">
              <a:extLst>
                <a:ext uri="{FF2B5EF4-FFF2-40B4-BE49-F238E27FC236}">
                  <a16:creationId xmlns:a16="http://schemas.microsoft.com/office/drawing/2014/main" id="{8CA317D7-424B-4887-BEDF-18EF7915C5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32" name="Freeform 11">
              <a:extLst>
                <a:ext uri="{FF2B5EF4-FFF2-40B4-BE49-F238E27FC236}">
                  <a16:creationId xmlns:a16="http://schemas.microsoft.com/office/drawing/2014/main" id="{ACF40F67-B16B-4E7F-A595-0EF370063D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33" name="Freeform 12">
              <a:extLst>
                <a:ext uri="{FF2B5EF4-FFF2-40B4-BE49-F238E27FC236}">
                  <a16:creationId xmlns:a16="http://schemas.microsoft.com/office/drawing/2014/main" id="{EB2264F1-4BB6-4403-A681-A463AA7303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ytuł 1">
            <a:extLst>
              <a:ext uri="{FF2B5EF4-FFF2-40B4-BE49-F238E27FC236}">
                <a16:creationId xmlns:a16="http://schemas.microsoft.com/office/drawing/2014/main" id="{EDA15D03-DE7B-8E3E-6BB3-17770C062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3783" y="1380068"/>
            <a:ext cx="5225385" cy="261619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>
              <a:lnSpc>
                <a:spcPct val="90000"/>
              </a:lnSpc>
            </a:pPr>
            <a:r>
              <a:rPr lang="en-US" sz="6000"/>
              <a:t>Policjanci przejęli 127 kg narkotyków</a:t>
            </a:r>
          </a:p>
          <a:p>
            <a:pPr algn="r">
              <a:lnSpc>
                <a:spcPct val="90000"/>
              </a:lnSpc>
            </a:pPr>
            <a:endParaRPr lang="en-US" sz="60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CB994D-61E3-6F2B-F563-3CB5126AE0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352" r="385" b="-3"/>
          <a:stretch/>
        </p:blipFill>
        <p:spPr>
          <a:xfrm>
            <a:off x="8127998" y="10"/>
            <a:ext cx="4064001" cy="2619746"/>
          </a:xfrm>
          <a:prstGeom prst="rect">
            <a:avLst/>
          </a:prstGeom>
        </p:spPr>
      </p:pic>
      <p:pic>
        <p:nvPicPr>
          <p:cNvPr id="5" name="Obraz 5" descr="Obraz zawierający wewnątrz, ściana, zabawka, automat&#10;&#10;Opis wygenerowany automatycznie">
            <a:extLst>
              <a:ext uri="{FF2B5EF4-FFF2-40B4-BE49-F238E27FC236}">
                <a16:creationId xmlns:a16="http://schemas.microsoft.com/office/drawing/2014/main" id="{299F08C9-16FC-257C-4249-A47092285EA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80" r="3269" b="-2"/>
          <a:stretch/>
        </p:blipFill>
        <p:spPr>
          <a:xfrm>
            <a:off x="8125045" y="2619756"/>
            <a:ext cx="4064001" cy="4238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18320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7">
            <a:extLst>
              <a:ext uri="{FF2B5EF4-FFF2-40B4-BE49-F238E27FC236}">
                <a16:creationId xmlns:a16="http://schemas.microsoft.com/office/drawing/2014/main" id="{F659138C-74A1-445B-848C-3608AE871A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9">
            <a:extLst>
              <a:ext uri="{FF2B5EF4-FFF2-40B4-BE49-F238E27FC236}">
                <a16:creationId xmlns:a16="http://schemas.microsoft.com/office/drawing/2014/main" id="{7DFD7409-66D7-4C9C-B528-E79EB64A4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7455" y="0"/>
            <a:ext cx="5014912" cy="6862763"/>
            <a:chOff x="2928938" y="-4763"/>
            <a:chExt cx="5014912" cy="6862763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87990EF0-5F6F-4FE3-AA65-8968AF2DF8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D78F7598-94C7-46E9-8B2A-CB44A0F252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99D2CBB1-072D-4875-B7D7-CADB0ABF3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58F600B4-EE22-4BA5-A764-9D80C335C3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1E8DAD02-2B30-48A9-ACE0-2E91930918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F8F76B12-142C-41AF-B239-F414ABCFA2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225F4217-4021-45A0-812B-398F9A7A93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8929" y="667808"/>
            <a:ext cx="10894142" cy="5580592"/>
          </a:xfrm>
          <a:prstGeom prst="rect">
            <a:avLst/>
          </a:prstGeom>
          <a:ln w="3175" cap="sq">
            <a:solidFill>
              <a:schemeClr val="bg1">
                <a:lumMod val="65000"/>
              </a:schemeClr>
            </a:solidFill>
            <a:miter lim="800000"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86F4EBC-E415-40E4-A8BA-BA66F0B632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5" y="1920240"/>
            <a:ext cx="0" cy="301752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pole tekstowe 3">
            <a:extLst>
              <a:ext uri="{FF2B5EF4-FFF2-40B4-BE49-F238E27FC236}">
                <a16:creationId xmlns:a16="http://schemas.microsoft.com/office/drawing/2014/main" id="{21B1C7A3-C11F-7CC9-9503-4DA028F8F01F}"/>
              </a:ext>
            </a:extLst>
          </p:cNvPr>
          <p:cNvSpPr txBox="1"/>
          <p:nvPr/>
        </p:nvSpPr>
        <p:spPr>
          <a:xfrm>
            <a:off x="4957822" y="2787570"/>
            <a:ext cx="6404657" cy="1354217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l-PL" sz="3200" dirty="0"/>
              <a:t>Przed kradzieżą poszedł dokształcić się na komisariat</a:t>
            </a:r>
          </a:p>
          <a:p>
            <a:pPr algn="l"/>
            <a:endParaRPr lang="pl-PL" dirty="0"/>
          </a:p>
        </p:txBody>
      </p:sp>
      <p:pic>
        <p:nvPicPr>
          <p:cNvPr id="5" name="Obraz 5" descr="Obraz zawierający tekst, kot, czarny, biały&#10;&#10;Opis wygenerowany automatycznie">
            <a:extLst>
              <a:ext uri="{FF2B5EF4-FFF2-40B4-BE49-F238E27FC236}">
                <a16:creationId xmlns:a16="http://schemas.microsoft.com/office/drawing/2014/main" id="{548E5D8C-543A-B681-9E9D-E71D507BCC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337" y="2081996"/>
            <a:ext cx="3669174" cy="2751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0686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08F94D66-27EC-4CB8-8226-D7F41C1618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4" name="Freeform 6">
              <a:extLst>
                <a:ext uri="{FF2B5EF4-FFF2-40B4-BE49-F238E27FC236}">
                  <a16:creationId xmlns:a16="http://schemas.microsoft.com/office/drawing/2014/main" id="{1A53964C-7D93-4C48-A4A6-C4C2C393C5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5" name="Freeform 7">
              <a:extLst>
                <a:ext uri="{FF2B5EF4-FFF2-40B4-BE49-F238E27FC236}">
                  <a16:creationId xmlns:a16="http://schemas.microsoft.com/office/drawing/2014/main" id="{9C944EEC-539E-4389-8785-58E65D04E8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6" name="Freeform 9">
              <a:extLst>
                <a:ext uri="{FF2B5EF4-FFF2-40B4-BE49-F238E27FC236}">
                  <a16:creationId xmlns:a16="http://schemas.microsoft.com/office/drawing/2014/main" id="{7836EB7E-895C-4D68-B92E-312B371CBD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7" name="Freeform 10">
              <a:extLst>
                <a:ext uri="{FF2B5EF4-FFF2-40B4-BE49-F238E27FC236}">
                  <a16:creationId xmlns:a16="http://schemas.microsoft.com/office/drawing/2014/main" id="{0F29242B-8CE7-4636-B326-4BEE42EB6D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8" name="Freeform 11">
              <a:extLst>
                <a:ext uri="{FF2B5EF4-FFF2-40B4-BE49-F238E27FC236}">
                  <a16:creationId xmlns:a16="http://schemas.microsoft.com/office/drawing/2014/main" id="{4D0B8E9A-7727-4AD9-974E-8815F0B20E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9" name="Freeform 12">
              <a:extLst>
                <a:ext uri="{FF2B5EF4-FFF2-40B4-BE49-F238E27FC236}">
                  <a16:creationId xmlns:a16="http://schemas.microsoft.com/office/drawing/2014/main" id="{1CD6C65C-71BE-4549-926A-1C1135FD06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5" name="Tytuł 4">
            <a:extLst>
              <a:ext uri="{FF2B5EF4-FFF2-40B4-BE49-F238E27FC236}">
                <a16:creationId xmlns:a16="http://schemas.microsoft.com/office/drawing/2014/main" id="{8804A006-A863-6A2B-A623-B9BBB036B2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3785" y="1380068"/>
            <a:ext cx="4978303" cy="261619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>
              <a:lnSpc>
                <a:spcPct val="90000"/>
              </a:lnSpc>
            </a:pPr>
            <a:r>
              <a:rPr lang="en-US" sz="4200"/>
              <a:t>Granat w piwnicy komisariatu policji. Ewakuowano 50 osób</a:t>
            </a:r>
          </a:p>
          <a:p>
            <a:pPr algn="r">
              <a:lnSpc>
                <a:spcPct val="90000"/>
              </a:lnSpc>
            </a:pPr>
            <a:endParaRPr lang="en-US" sz="4200"/>
          </a:p>
        </p:txBody>
      </p:sp>
      <p:sp>
        <p:nvSpPr>
          <p:cNvPr id="31" name="Rounded Rectangle 4">
            <a:extLst>
              <a:ext uri="{FF2B5EF4-FFF2-40B4-BE49-F238E27FC236}">
                <a16:creationId xmlns:a16="http://schemas.microsoft.com/office/drawing/2014/main" id="{95DB57EE-F280-4C39-98FB-CD03D3A20A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2944" y="648931"/>
            <a:ext cx="3982086" cy="5231964"/>
          </a:xfrm>
          <a:prstGeom prst="roundRect">
            <a:avLst>
              <a:gd name="adj" fmla="val 4834"/>
            </a:avLst>
          </a:prstGeom>
          <a:solidFill>
            <a:schemeClr val="bg1"/>
          </a:solidFill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Obraz 6" descr="Obraz zawierający wewnątrz, urządzenie kuchenne&#10;&#10;Opis wygenerowany automatycznie">
            <a:extLst>
              <a:ext uri="{FF2B5EF4-FFF2-40B4-BE49-F238E27FC236}">
                <a16:creationId xmlns:a16="http://schemas.microsoft.com/office/drawing/2014/main" id="{31552268-6FE3-37B5-061F-8D85E40BFA2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21" r="-3" b="-3"/>
          <a:stretch/>
        </p:blipFill>
        <p:spPr>
          <a:xfrm>
            <a:off x="7873801" y="1011765"/>
            <a:ext cx="3341190" cy="4546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05836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7">
            <a:extLst>
              <a:ext uri="{FF2B5EF4-FFF2-40B4-BE49-F238E27FC236}">
                <a16:creationId xmlns:a16="http://schemas.microsoft.com/office/drawing/2014/main" id="{E03BF673-8C68-4092-BF1B-53C57EFEC2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47">
            <a:extLst>
              <a:ext uri="{FF2B5EF4-FFF2-40B4-BE49-F238E27FC236}">
                <a16:creationId xmlns:a16="http://schemas.microsoft.com/office/drawing/2014/main" id="{08751D95-C333-4DEB-90B4-1EAC9A91DC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 flipH="1">
            <a:off x="4062127" y="-15832"/>
            <a:ext cx="8129873" cy="6889518"/>
          </a:xfrm>
          <a:custGeom>
            <a:avLst/>
            <a:gdLst>
              <a:gd name="connsiteX0" fmla="*/ 0 w 8129873"/>
              <a:gd name="connsiteY0" fmla="*/ 0 h 6889518"/>
              <a:gd name="connsiteX1" fmla="*/ 0 w 8129873"/>
              <a:gd name="connsiteY1" fmla="*/ 6889518 h 6889518"/>
              <a:gd name="connsiteX2" fmla="*/ 6207942 w 8129873"/>
              <a:gd name="connsiteY2" fmla="*/ 6882299 h 6889518"/>
              <a:gd name="connsiteX3" fmla="*/ 8129873 w 8129873"/>
              <a:gd name="connsiteY3" fmla="*/ 5349831 h 6889518"/>
              <a:gd name="connsiteX4" fmla="*/ 7291674 w 8129873"/>
              <a:gd name="connsiteY4" fmla="*/ 7365 h 6889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29873" h="6889518">
                <a:moveTo>
                  <a:pt x="0" y="0"/>
                </a:moveTo>
                <a:lnTo>
                  <a:pt x="0" y="6889518"/>
                </a:lnTo>
                <a:lnTo>
                  <a:pt x="6207942" y="6882299"/>
                </a:lnTo>
                <a:lnTo>
                  <a:pt x="8129873" y="5349831"/>
                </a:lnTo>
                <a:lnTo>
                  <a:pt x="7291674" y="7365"/>
                </a:lnTo>
                <a:close/>
              </a:path>
            </a:pathLst>
          </a:custGeom>
          <a:solidFill>
            <a:schemeClr val="tx1">
              <a:lumMod val="95000"/>
              <a:lumOff val="5000"/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BBA7535-3851-431E-BDA9-B4F6C1201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413893" y="0"/>
            <a:ext cx="2436813" cy="6858001"/>
            <a:chOff x="1320800" y="0"/>
            <a:chExt cx="2436813" cy="6858001"/>
          </a:xfrm>
        </p:grpSpPr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2F07680B-461A-4AFC-808F-93216679AA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8C864A04-25C0-4A5F-B6D4-F3859450A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5F596D75-78C8-47A8-9225-7C64A66747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31" name="Freeform 9">
              <a:extLst>
                <a:ext uri="{FF2B5EF4-FFF2-40B4-BE49-F238E27FC236}">
                  <a16:creationId xmlns:a16="http://schemas.microsoft.com/office/drawing/2014/main" id="{128D8641-4FEB-4878-B029-6CC4922EB5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BB339737-0E88-4165-A752-9E204068DE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32" name="Freeform 11">
              <a:extLst>
                <a:ext uri="{FF2B5EF4-FFF2-40B4-BE49-F238E27FC236}">
                  <a16:creationId xmlns:a16="http://schemas.microsoft.com/office/drawing/2014/main" id="{633AF255-B0DD-4D23-A3F2-DDB221BB1B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ytuł 1">
            <a:extLst>
              <a:ext uri="{FF2B5EF4-FFF2-40B4-BE49-F238E27FC236}">
                <a16:creationId xmlns:a16="http://schemas.microsoft.com/office/drawing/2014/main" id="{A63308AD-CF84-13D4-6106-28CA431FC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025" y="1072609"/>
            <a:ext cx="3041557" cy="4522647"/>
          </a:xfrm>
          <a:effectLst/>
        </p:spPr>
        <p:txBody>
          <a:bodyPr anchor="ctr">
            <a:normAutofit/>
          </a:bodyPr>
          <a:lstStyle/>
          <a:p>
            <a:pPr algn="l"/>
            <a:r>
              <a:rPr lang="pl-PL" sz="3200" dirty="0"/>
              <a:t>Jest decyzja Orlenu w sprawie ceny oleju napędowego</a:t>
            </a:r>
          </a:p>
          <a:p>
            <a:pPr algn="l"/>
            <a:endParaRPr lang="pl-PL" sz="3200" dirty="0"/>
          </a:p>
        </p:txBody>
      </p:sp>
      <p:pic>
        <p:nvPicPr>
          <p:cNvPr id="4" name="Obraz 4">
            <a:extLst>
              <a:ext uri="{FF2B5EF4-FFF2-40B4-BE49-F238E27FC236}">
                <a16:creationId xmlns:a16="http://schemas.microsoft.com/office/drawing/2014/main" id="{9370B1A8-06E0-CB81-27EA-AD5796E9ED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0603" y="723005"/>
            <a:ext cx="4354010" cy="5161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72810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659138C-74A1-445B-848C-3608AE871A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DFD7409-66D7-4C9C-B528-E79EB64A4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7455" y="0"/>
            <a:ext cx="5014912" cy="6862763"/>
            <a:chOff x="2928938" y="-4763"/>
            <a:chExt cx="5014912" cy="6862763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87990EF0-5F6F-4FE3-AA65-8968AF2DF8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D78F7598-94C7-46E9-8B2A-CB44A0F252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99D2CBB1-072D-4875-B7D7-CADB0ABF3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58F600B4-EE22-4BA5-A764-9D80C335C3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1E8DAD02-2B30-48A9-ACE0-2E91930918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F8F76B12-142C-41AF-B239-F414ABCFA2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225F4217-4021-45A0-812B-398F9A7A93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8929" y="667808"/>
            <a:ext cx="10894142" cy="5580592"/>
          </a:xfrm>
          <a:prstGeom prst="rect">
            <a:avLst/>
          </a:prstGeom>
          <a:ln w="3175" cap="sq">
            <a:solidFill>
              <a:schemeClr val="bg1">
                <a:lumMod val="65000"/>
              </a:schemeClr>
            </a:solidFill>
            <a:miter lim="800000"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CEC175C4-DB7A-1544-00F1-2ACD6FDB17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9702" y="1261872"/>
            <a:ext cx="3145536" cy="4334256"/>
          </a:xfrm>
        </p:spPr>
        <p:txBody>
          <a:bodyPr>
            <a:normAutofit/>
          </a:bodyPr>
          <a:lstStyle/>
          <a:p>
            <a:pPr algn="l"/>
            <a:r>
              <a:rPr lang="pl-PL" sz="3200" dirty="0"/>
              <a:t>PKP zmienia zdanie. Od marca obniża ceny biletów.</a:t>
            </a:r>
          </a:p>
          <a:p>
            <a:pPr algn="r"/>
            <a:endParaRPr lang="pl-PL" sz="3600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86F4EBC-E415-40E4-A8BA-BA66F0B632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5" y="1920240"/>
            <a:ext cx="0" cy="301752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pole tekstowe 3">
            <a:extLst>
              <a:ext uri="{FF2B5EF4-FFF2-40B4-BE49-F238E27FC236}">
                <a16:creationId xmlns:a16="http://schemas.microsoft.com/office/drawing/2014/main" id="{B43E5F5A-2274-7C75-5902-AFCBD6E9F0F9}"/>
              </a:ext>
            </a:extLst>
          </p:cNvPr>
          <p:cNvSpPr txBox="1"/>
          <p:nvPr/>
        </p:nvSpPr>
        <p:spPr>
          <a:xfrm>
            <a:off x="5507620" y="2835797"/>
            <a:ext cx="5391873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l-PL" i="1" dirty="0">
                <a:ea typeface="+mn-lt"/>
                <a:cs typeface="+mn-lt"/>
              </a:rPr>
              <a:t>"Najpóźniej do końca lutego ma zostać wdrożony nowy taryfikator biletów PKP zakładający obniżki cen"</a:t>
            </a:r>
            <a:r>
              <a:rPr lang="pl-PL" dirty="0">
                <a:ea typeface="+mn-lt"/>
                <a:cs typeface="+mn-lt"/>
              </a:rPr>
              <a:t> - zaznaczył Mateusz Morawiecki.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5376154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 8">
            <a:extLst>
              <a:ext uri="{FF2B5EF4-FFF2-40B4-BE49-F238E27FC236}">
                <a16:creationId xmlns:a16="http://schemas.microsoft.com/office/drawing/2014/main" id="{08F94D66-27EC-4CB8-8226-D7F41C1618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1A53964C-7D93-4C48-A4A6-C4C2C393C5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9C944EEC-539E-4389-8785-58E65D04E8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2" name="Freeform 9">
              <a:extLst>
                <a:ext uri="{FF2B5EF4-FFF2-40B4-BE49-F238E27FC236}">
                  <a16:creationId xmlns:a16="http://schemas.microsoft.com/office/drawing/2014/main" id="{7836EB7E-895C-4D68-B92E-312B371CBD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3" name="Freeform 10">
              <a:extLst>
                <a:ext uri="{FF2B5EF4-FFF2-40B4-BE49-F238E27FC236}">
                  <a16:creationId xmlns:a16="http://schemas.microsoft.com/office/drawing/2014/main" id="{0F29242B-8CE7-4636-B326-4BEE42EB6D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4" name="Freeform 11">
              <a:extLst>
                <a:ext uri="{FF2B5EF4-FFF2-40B4-BE49-F238E27FC236}">
                  <a16:creationId xmlns:a16="http://schemas.microsoft.com/office/drawing/2014/main" id="{4D0B8E9A-7727-4AD9-974E-8815F0B20E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5" name="Freeform 12">
              <a:extLst>
                <a:ext uri="{FF2B5EF4-FFF2-40B4-BE49-F238E27FC236}">
                  <a16:creationId xmlns:a16="http://schemas.microsoft.com/office/drawing/2014/main" id="{1CD6C65C-71BE-4549-926A-1C1135FD06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 useBgFill="1">
        <p:nvSpPr>
          <p:cNvPr id="42" name="Rectangle 16">
            <a:extLst>
              <a:ext uri="{FF2B5EF4-FFF2-40B4-BE49-F238E27FC236}">
                <a16:creationId xmlns:a16="http://schemas.microsoft.com/office/drawing/2014/main" id="{F64080D6-34DE-4277-97CC-2FB381284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Obraz 4" descr="Obraz zawierający wewnątrz, elementy, biuro, biurko&#10;&#10;Opis wygenerowany automatycznie">
            <a:extLst>
              <a:ext uri="{FF2B5EF4-FFF2-40B4-BE49-F238E27FC236}">
                <a16:creationId xmlns:a16="http://schemas.microsoft.com/office/drawing/2014/main" id="{49EA2D7E-1DFE-5C80-57A5-C9B3A747629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7587" b="2121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DBE2714A-55D6-92F1-C5AC-656CF0B09A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8401" y="1380068"/>
            <a:ext cx="8574622" cy="261619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>
              <a:lnSpc>
                <a:spcPct val="90000"/>
              </a:lnSpc>
            </a:pPr>
            <a:r>
              <a:rPr lang="en-US" sz="6000"/>
              <a:t>Wielkopolska: Rozbity gang gruzińskich włamywaczy</a:t>
            </a:r>
          </a:p>
          <a:p>
            <a:pPr algn="r">
              <a:lnSpc>
                <a:spcPct val="90000"/>
              </a:lnSpc>
            </a:pPr>
            <a:endParaRPr lang="en-US" sz="6000"/>
          </a:p>
        </p:txBody>
      </p:sp>
    </p:spTree>
    <p:extLst>
      <p:ext uri="{BB962C8B-B14F-4D97-AF65-F5344CB8AC3E}">
        <p14:creationId xmlns:p14="http://schemas.microsoft.com/office/powerpoint/2010/main" val="25088326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08F94D66-27EC-4CB8-8226-D7F41C1618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1A53964C-7D93-4C48-A4A6-C4C2C393C5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9C944EEC-539E-4389-8785-58E65D04E8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2" name="Freeform 9">
              <a:extLst>
                <a:ext uri="{FF2B5EF4-FFF2-40B4-BE49-F238E27FC236}">
                  <a16:creationId xmlns:a16="http://schemas.microsoft.com/office/drawing/2014/main" id="{7836EB7E-895C-4D68-B92E-312B371CBD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3" name="Freeform 10">
              <a:extLst>
                <a:ext uri="{FF2B5EF4-FFF2-40B4-BE49-F238E27FC236}">
                  <a16:creationId xmlns:a16="http://schemas.microsoft.com/office/drawing/2014/main" id="{0F29242B-8CE7-4636-B326-4BEE42EB6D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4" name="Freeform 11">
              <a:extLst>
                <a:ext uri="{FF2B5EF4-FFF2-40B4-BE49-F238E27FC236}">
                  <a16:creationId xmlns:a16="http://schemas.microsoft.com/office/drawing/2014/main" id="{4D0B8E9A-7727-4AD9-974E-8815F0B20E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5" name="Freeform 12">
              <a:extLst>
                <a:ext uri="{FF2B5EF4-FFF2-40B4-BE49-F238E27FC236}">
                  <a16:creationId xmlns:a16="http://schemas.microsoft.com/office/drawing/2014/main" id="{1CD6C65C-71BE-4549-926A-1C1135FD06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5EF08599-3FED-4288-A20D-E7BCAC3B8E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Obraz 4" descr="Obraz zawierający niebo, zewnętrzne, trawa, wiatrak&#10;&#10;Opis wygenerowany automatycznie">
            <a:extLst>
              <a:ext uri="{FF2B5EF4-FFF2-40B4-BE49-F238E27FC236}">
                <a16:creationId xmlns:a16="http://schemas.microsoft.com/office/drawing/2014/main" id="{6BC43BE5-7BEB-2C08-D32D-E5DD5301C47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04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9" name="Freeform 13">
            <a:extLst>
              <a:ext uri="{FF2B5EF4-FFF2-40B4-BE49-F238E27FC236}">
                <a16:creationId xmlns:a16="http://schemas.microsoft.com/office/drawing/2014/main" id="{C884A6B2-90E9-4BDB-8503-71AC02D395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6933" y="-16933"/>
            <a:ext cx="7340600" cy="6883400"/>
          </a:xfrm>
          <a:custGeom>
            <a:avLst/>
            <a:gdLst>
              <a:gd name="connsiteX0" fmla="*/ 5427133 w 7340600"/>
              <a:gd name="connsiteY0" fmla="*/ 8466 h 6883400"/>
              <a:gd name="connsiteX1" fmla="*/ 4783666 w 7340600"/>
              <a:gd name="connsiteY1" fmla="*/ 2573866 h 6883400"/>
              <a:gd name="connsiteX2" fmla="*/ 7340600 w 7340600"/>
              <a:gd name="connsiteY2" fmla="*/ 6874933 h 6883400"/>
              <a:gd name="connsiteX3" fmla="*/ 0 w 7340600"/>
              <a:gd name="connsiteY3" fmla="*/ 6883400 h 6883400"/>
              <a:gd name="connsiteX4" fmla="*/ 8466 w 7340600"/>
              <a:gd name="connsiteY4" fmla="*/ 0 h 6883400"/>
              <a:gd name="connsiteX5" fmla="*/ 5427133 w 7340600"/>
              <a:gd name="connsiteY5" fmla="*/ 8466 h 688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340600" h="6883400">
                <a:moveTo>
                  <a:pt x="5427133" y="8466"/>
                </a:moveTo>
                <a:lnTo>
                  <a:pt x="4783666" y="2573866"/>
                </a:lnTo>
                <a:lnTo>
                  <a:pt x="7340600" y="6874933"/>
                </a:lnTo>
                <a:lnTo>
                  <a:pt x="0" y="6883400"/>
                </a:lnTo>
                <a:lnTo>
                  <a:pt x="8466" y="0"/>
                </a:lnTo>
                <a:lnTo>
                  <a:pt x="5427133" y="8466"/>
                </a:lnTo>
                <a:close/>
              </a:path>
            </a:pathLst>
          </a:custGeom>
          <a:solidFill>
            <a:schemeClr val="tx1">
              <a:lumMod val="95000"/>
              <a:lumOff val="5000"/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272D99C3-1E95-0F68-F520-39990EAB94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634067"/>
            <a:ext cx="4080932" cy="331046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3800">
                <a:solidFill>
                  <a:schemeClr val="bg1"/>
                </a:solidFill>
              </a:rPr>
              <a:t>Ustawa wiatrakowa. Maleją szanse na uchwalenie, Solidarna Polska chce zmian</a:t>
            </a:r>
          </a:p>
          <a:p>
            <a:pPr algn="l">
              <a:lnSpc>
                <a:spcPct val="90000"/>
              </a:lnSpc>
            </a:pPr>
            <a:endParaRPr lang="en-US" sz="3800">
              <a:solidFill>
                <a:schemeClr val="bg1"/>
              </a:solidFill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9046BC8-D404-4E7D-9202-A07F3FDD3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864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4C202215-4C35-450D-9F60-671C8F8DEB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F1A5BA8A-AEB4-4BCB-B86C-3F6A8E229C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>
              <a:extLst>
                <a:ext uri="{FF2B5EF4-FFF2-40B4-BE49-F238E27FC236}">
                  <a16:creationId xmlns:a16="http://schemas.microsoft.com/office/drawing/2014/main" id="{28AC2443-05F0-41CD-8D4A-63DE144F8B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>
              <a:extLst>
                <a:ext uri="{FF2B5EF4-FFF2-40B4-BE49-F238E27FC236}">
                  <a16:creationId xmlns:a16="http://schemas.microsoft.com/office/drawing/2014/main" id="{33E32F17-ED99-4969-B4D6-10A987D736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>
              <a:extLst>
                <a:ext uri="{FF2B5EF4-FFF2-40B4-BE49-F238E27FC236}">
                  <a16:creationId xmlns:a16="http://schemas.microsoft.com/office/drawing/2014/main" id="{5599A813-8424-4E53-95CA-85BF5470D6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>
              <a:extLst>
                <a:ext uri="{FF2B5EF4-FFF2-40B4-BE49-F238E27FC236}">
                  <a16:creationId xmlns:a16="http://schemas.microsoft.com/office/drawing/2014/main" id="{52431A4F-4662-480B-8AD3-394EACD7E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</p:spTree>
    <p:extLst>
      <p:ext uri="{BB962C8B-B14F-4D97-AF65-F5344CB8AC3E}">
        <p14:creationId xmlns:p14="http://schemas.microsoft.com/office/powerpoint/2010/main" val="136124861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Panoramiczny</PresentationFormat>
  <Paragraphs>0</Paragraphs>
  <Slides>17</Slides>
  <Notes>0</Notes>
  <HiddenSlides>0</HiddenSlides>
  <MMClips>0</MMClips>
  <ScaleCrop>false</ScaleCrop>
  <HeadingPairs>
    <vt:vector size="4" baseType="variant">
      <vt:variant>
        <vt:lpstr>Motyw</vt:lpstr>
      </vt:variant>
      <vt:variant>
        <vt:i4>1</vt:i4>
      </vt:variant>
      <vt:variant>
        <vt:lpstr>Tytuły slajdów</vt:lpstr>
      </vt:variant>
      <vt:variant>
        <vt:i4>17</vt:i4>
      </vt:variant>
    </vt:vector>
  </HeadingPairs>
  <TitlesOfParts>
    <vt:vector size="18" baseType="lpstr">
      <vt:lpstr>Parallax</vt:lpstr>
      <vt:lpstr>Wiadomości z ostatniego tygodnia</vt:lpstr>
      <vt:lpstr>"Bestia" wpadł na lotnisku w Balicach </vt:lpstr>
      <vt:lpstr>Policjanci przejęli 127 kg narkotyków </vt:lpstr>
      <vt:lpstr>Prezentacja programu PowerPoint</vt:lpstr>
      <vt:lpstr>Granat w piwnicy komisariatu policji. Ewakuowano 50 osób </vt:lpstr>
      <vt:lpstr>Jest decyzja Orlenu w sprawie ceny oleju napędowego </vt:lpstr>
      <vt:lpstr>PKP zmienia zdanie. Od marca obniża ceny biletów. </vt:lpstr>
      <vt:lpstr>Wielkopolska: Rozbity gang gruzińskich włamywaczy </vt:lpstr>
      <vt:lpstr>Ustawa wiatrakowa. Maleją szanse na uchwalenie, Solidarna Polska chce zmian </vt:lpstr>
      <vt:lpstr>Eksport czołgów Leopard 1A5 z Niemiec do Ukrainy</vt:lpstr>
      <vt:lpstr>"WSJ": Chiny mają więcej wyrzutni rakiet dalekiego zasięgu niż USA </vt:lpstr>
      <vt:lpstr>Trzęsienie w Turcji</vt:lpstr>
      <vt:lpstr>Paryż nie chce Rosji na igrzyskach. "Nie do pomyślenia, aby maszerowali"</vt:lpstr>
      <vt:lpstr>ISW: Rosja zdołała obejść sankcje, dzięki Iranowi nabyła elementy do dronów bojowych. </vt:lpstr>
      <vt:lpstr>Zaskakująca decyzja Arabii Saudyjskiej. Mocna reakcja na giełdach </vt:lpstr>
      <vt:lpstr>Załamanie na tureckiej giełdzie </vt:lpstr>
      <vt:lpstr>13-letnia cheerleaderka zginęła od 114 ciosów nożem. Do zabójstwa przyznał się jej kolega z klasy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</dc:title>
  <dc:creator/>
  <cp:lastModifiedBy/>
  <cp:revision>146</cp:revision>
  <dcterms:created xsi:type="dcterms:W3CDTF">2023-02-07T19:27:10Z</dcterms:created>
  <dcterms:modified xsi:type="dcterms:W3CDTF">2023-02-07T21:10:53Z</dcterms:modified>
</cp:coreProperties>
</file>